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0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661800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XX/XX/XXXX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960000" y="5226529"/>
            <a:ext cx="4320000" cy="1200000"/>
          </a:xfrm>
        </p:spPr>
        <p:txBody>
          <a:bodyPr anchor="b" anchorCtr="0"/>
          <a:lstStyle>
            <a:lvl1pPr>
              <a:defRPr sz="1533"/>
            </a:lvl1pPr>
          </a:lstStyle>
          <a:p>
            <a:r>
              <a:rPr lang="fr-FR" dirty="0"/>
              <a:t>Intitulé de la direction </a:t>
            </a:r>
            <a:br>
              <a:rPr lang="fr-FR" dirty="0"/>
            </a:br>
            <a:r>
              <a:rPr lang="fr-FR" dirty="0"/>
              <a:t>ou de l’organisme rattaché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661800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CC9DF485-1DF0-5341-9B46-8B2B17FEB03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89557" y="134491"/>
            <a:ext cx="5222400" cy="5185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289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fr-FR" dirty="0"/>
              <a:t>Intitulé de la direction ou de l’organisme rattaché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80000" y="3128061"/>
            <a:ext cx="11232000" cy="27696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4333" b="1" cap="all" baseline="0"/>
            </a:lvl1pPr>
            <a:lvl2pPr marL="0" indent="0">
              <a:spcBef>
                <a:spcPts val="667"/>
              </a:spcBef>
              <a:spcAft>
                <a:spcPts val="0"/>
              </a:spcAft>
              <a:buNone/>
              <a:defRPr sz="2467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cxnSp>
        <p:nvCxnSpPr>
          <p:cNvPr id="12" name="Connecteur droit 11"/>
          <p:cNvCxnSpPr/>
          <p:nvPr userDrawn="1"/>
        </p:nvCxnSpPr>
        <p:spPr bwMode="gray">
          <a:xfrm>
            <a:off x="480000" y="6379200"/>
            <a:ext cx="11232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 4">
            <a:extLst>
              <a:ext uri="{FF2B5EF4-FFF2-40B4-BE49-F238E27FC236}">
                <a16:creationId xmlns:a16="http://schemas.microsoft.com/office/drawing/2014/main" id="{23DB3E6D-2AD1-0E49-963F-E4B7028AA88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40001" y="164637"/>
            <a:ext cx="2643601" cy="2625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827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fr-FR" dirty="0"/>
              <a:t>Intitulé de la direction ou de l’organisme rattaché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79997" y="2522624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416000" y="2524800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8351999" y="2524800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761181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1412776"/>
            <a:ext cx="12192000" cy="5446424"/>
          </a:xfrm>
          <a:solidFill>
            <a:schemeClr val="bg1">
              <a:lumMod val="85000"/>
            </a:schemeClr>
          </a:solidFill>
        </p:spPr>
        <p:txBody>
          <a:bodyPr tIns="1080000" anchor="ctr" anchorCtr="0"/>
          <a:lstStyle>
            <a:lvl1pPr algn="ctr">
              <a:defRPr cap="all" baseline="0"/>
            </a:lvl1pPr>
          </a:lstStyle>
          <a:p>
            <a:r>
              <a:rPr lang="fr-FR" dirty="0"/>
              <a:t>Sélectionner l’icône pour insérer une image, </a:t>
            </a:r>
            <a:br>
              <a:rPr lang="fr-FR" dirty="0"/>
            </a:br>
            <a:r>
              <a:rPr lang="fr-FR" dirty="0"/>
              <a:t>puis disposer l’image en arrière plan </a:t>
            </a:r>
            <a:br>
              <a:rPr lang="fr-FR" dirty="0"/>
            </a:br>
            <a:r>
              <a:rPr lang="fr-FR" dirty="0"/>
              <a:t>(Sélectionner l’image avec le bouton droit de la souris / </a:t>
            </a:r>
            <a:br>
              <a:rPr lang="fr-FR" dirty="0"/>
            </a:br>
            <a:r>
              <a:rPr lang="fr-FR" dirty="0"/>
              <a:t>Mettre à l’arrière plan)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984000"/>
            <a:ext cx="11232000" cy="53952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tx1"/>
            </a:solidFill>
          </a:ln>
        </p:spPr>
        <p:txBody>
          <a:bodyPr lIns="0" bIns="360000" anchor="ctr" anchorCtr="0"/>
          <a:lstStyle>
            <a:lvl1pPr marL="527987" indent="-527987">
              <a:buFont typeface="+mj-lt"/>
              <a:buAutoNum type="arabicPeriod"/>
              <a:defRPr sz="4333"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fr-FR" dirty="0"/>
              <a:t>Intitulé de la direction ou de l’organisme rattaché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60370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fr-FR" dirty="0"/>
              <a:t>Intitulé de la direction ou de l’organisme rattaché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416000" y="240000"/>
            <a:ext cx="7296000" cy="480000"/>
          </a:xfrm>
        </p:spPr>
        <p:txBody>
          <a:bodyPr/>
          <a:lstStyle>
            <a:lvl1pPr marL="143996" indent="-143996" algn="r">
              <a:spcAft>
                <a:spcPts val="0"/>
              </a:spcAft>
              <a:buFont typeface="+mj-lt"/>
              <a:buAutoNum type="arabicPeriod"/>
              <a:defRPr sz="1000" b="1"/>
            </a:lvl1pPr>
            <a:lvl2pPr marL="143996" indent="-143996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100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79999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416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8352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3195892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/>
          <a:p>
            <a:r>
              <a:rPr lang="fr-FR" noProof="0" dirty="0"/>
              <a:t>Titre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fr-FR" dirty="0"/>
              <a:t>Intitulé de la direction ou de l’organisme rattaché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 bwMode="gray">
          <a:xfrm>
            <a:off x="479997" y="2448000"/>
            <a:ext cx="11232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5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416000" y="240000"/>
            <a:ext cx="7296000" cy="480000"/>
          </a:xfrm>
        </p:spPr>
        <p:txBody>
          <a:bodyPr/>
          <a:lstStyle>
            <a:lvl1pPr marL="143996" indent="-143996" algn="r">
              <a:spcAft>
                <a:spcPts val="0"/>
              </a:spcAft>
              <a:buFont typeface="+mj-lt"/>
              <a:buAutoNum type="arabicPeriod"/>
              <a:defRPr sz="1000" b="1"/>
            </a:lvl1pPr>
            <a:lvl2pPr marL="143996" indent="-143996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100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1020627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479999" y="1200000"/>
            <a:ext cx="11232000" cy="96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 dirty="0"/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479999" y="2448000"/>
            <a:ext cx="11232000" cy="343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10152000" y="6378000"/>
            <a:ext cx="156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1000" b="1">
                <a:solidFill>
                  <a:schemeClr val="tx1"/>
                </a:solidFill>
              </a:defRPr>
            </a:lvl1pPr>
          </a:lstStyle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480000" y="6378000"/>
            <a:ext cx="7872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Intitulé de la direction ou de l’organisme rattaché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8352000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0" name="Connecteur droit 9"/>
          <p:cNvCxnSpPr/>
          <p:nvPr userDrawn="1"/>
        </p:nvCxnSpPr>
        <p:spPr bwMode="gray">
          <a:xfrm>
            <a:off x="480000" y="6379200"/>
            <a:ext cx="11232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 7">
            <a:extLst>
              <a:ext uri="{FF2B5EF4-FFF2-40B4-BE49-F238E27FC236}">
                <a16:creationId xmlns:a16="http://schemas.microsoft.com/office/drawing/2014/main" id="{8EA4463B-84D0-EC4C-A81F-2D75E03D7B39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431371" y="144000"/>
            <a:ext cx="912000" cy="9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6903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hdr="0"/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219170" rtl="0" eaLnBrk="1" latinLnBrk="0" hangingPunct="1">
        <a:lnSpc>
          <a:spcPct val="100000"/>
        </a:lnSpc>
        <a:spcBef>
          <a:spcPts val="0"/>
        </a:spcBef>
        <a:spcAft>
          <a:spcPts val="667"/>
        </a:spcAft>
        <a:buFont typeface="Arial" pitchFamily="34" charset="0"/>
        <a:buNone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335992" indent="-95998" algn="l" defTabSz="1219170" rtl="0" eaLnBrk="1" latinLnBrk="0" hangingPunct="1">
        <a:lnSpc>
          <a:spcPct val="100000"/>
        </a:lnSpc>
        <a:spcBef>
          <a:spcPts val="800"/>
        </a:spcBef>
        <a:spcAft>
          <a:spcPts val="800"/>
        </a:spcAft>
        <a:buFont typeface="Arial" pitchFamily="34" charset="0"/>
        <a:buChar char="•"/>
        <a:defRPr sz="1267" kern="1200">
          <a:solidFill>
            <a:schemeClr val="tx1"/>
          </a:solidFill>
          <a:latin typeface="+mn-lt"/>
          <a:ea typeface="+mn-ea"/>
          <a:cs typeface="+mn-cs"/>
        </a:defRPr>
      </a:lvl2pPr>
      <a:lvl3pPr marL="575986" indent="-95998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 pitchFamily="34" charset="0"/>
        <a:buChar char="•"/>
        <a:defRPr sz="1133" kern="1200">
          <a:solidFill>
            <a:schemeClr val="tx1"/>
          </a:solidFill>
          <a:latin typeface="+mn-lt"/>
          <a:ea typeface="+mn-ea"/>
          <a:cs typeface="+mn-cs"/>
        </a:defRPr>
      </a:lvl3pPr>
      <a:lvl4pPr marL="815980" indent="-95998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103972" indent="-95998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 pitchFamily="34" charset="0"/>
        <a:buChar char="•"/>
        <a:defRPr sz="933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Service en ligne Orientation</a:t>
            </a: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>
          <a:xfrm>
            <a:off x="811076" y="2765454"/>
            <a:ext cx="11232000" cy="2769600"/>
          </a:xfrm>
        </p:spPr>
        <p:txBody>
          <a:bodyPr/>
          <a:lstStyle/>
          <a:p>
            <a:r>
              <a:rPr lang="fr-FR" dirty="0"/>
              <a:t>LE Service en ligne orientation</a:t>
            </a:r>
          </a:p>
          <a:p>
            <a:pPr lvl="1"/>
            <a:r>
              <a:rPr lang="fr-FR" sz="3733" b="1" dirty="0"/>
              <a:t>4 étapes à suivre pour demander une voie d’orientation après la 3</a:t>
            </a:r>
            <a:r>
              <a:rPr lang="fr-FR" sz="3733" b="1" baseline="30000" dirty="0"/>
              <a:t>e</a:t>
            </a:r>
          </a:p>
          <a:p>
            <a:pPr lvl="1"/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defTabSz="1219170"/>
            <a:r>
              <a:rPr lang="fr-FR" cap="all" dirty="0">
                <a:solidFill>
                  <a:srgbClr val="000000"/>
                </a:solidFill>
                <a:latin typeface="Arial"/>
              </a:rPr>
              <a:t>2021-2022</a:t>
            </a:r>
          </a:p>
        </p:txBody>
      </p:sp>
      <p:sp>
        <p:nvSpPr>
          <p:cNvPr id="3" name="ZoneTexte 2"/>
          <p:cNvSpPr txBox="1"/>
          <p:nvPr/>
        </p:nvSpPr>
        <p:spPr>
          <a:xfrm flipH="1">
            <a:off x="433633" y="6433334"/>
            <a:ext cx="105485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Service en ligne Orientation – Phase définitive</a:t>
            </a:r>
          </a:p>
        </p:txBody>
      </p:sp>
    </p:spTree>
    <p:extLst>
      <p:ext uri="{BB962C8B-B14F-4D97-AF65-F5344CB8AC3E}">
        <p14:creationId xmlns:p14="http://schemas.microsoft.com/office/powerpoint/2010/main" val="11652274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343608"/>
            <a:ext cx="12192000" cy="5514392"/>
          </a:xfrm>
          <a:prstGeom prst="rect">
            <a:avLst/>
          </a:prstGeom>
          <a:solidFill>
            <a:srgbClr val="6A8F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itre 2"/>
          <p:cNvSpPr>
            <a:spLocks noGrp="1"/>
          </p:cNvSpPr>
          <p:nvPr>
            <p:ph type="title"/>
          </p:nvPr>
        </p:nvSpPr>
        <p:spPr>
          <a:xfrm>
            <a:off x="479999" y="984000"/>
            <a:ext cx="11232000" cy="5395200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3. Validation des choix</a:t>
            </a:r>
          </a:p>
        </p:txBody>
      </p:sp>
      <p:sp>
        <p:nvSpPr>
          <p:cNvPr id="4" name="ZoneTexte 3"/>
          <p:cNvSpPr txBox="1"/>
          <p:nvPr/>
        </p:nvSpPr>
        <p:spPr>
          <a:xfrm flipH="1">
            <a:off x="433633" y="6433334"/>
            <a:ext cx="105485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Service en ligne Orientation – Phase définitive 2022</a:t>
            </a:r>
          </a:p>
        </p:txBody>
      </p:sp>
    </p:spTree>
    <p:extLst>
      <p:ext uri="{BB962C8B-B14F-4D97-AF65-F5344CB8AC3E}">
        <p14:creationId xmlns:p14="http://schemas.microsoft.com/office/powerpoint/2010/main" val="10130766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33633" y="2366128"/>
            <a:ext cx="3837720" cy="1626318"/>
          </a:xfrm>
          <a:prstGeom prst="rect">
            <a:avLst/>
          </a:prstGeom>
          <a:solidFill>
            <a:schemeClr val="bg1"/>
          </a:solidFill>
          <a:ln>
            <a:solidFill>
              <a:srgbClr val="1B13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>
                <a:solidFill>
                  <a:schemeClr val="tx1"/>
                </a:solidFill>
              </a:rPr>
              <a:t>Le récapitulatif des choix définitifs est affiché et doit être validé pour être enregistré</a:t>
            </a:r>
          </a:p>
        </p:txBody>
      </p:sp>
      <p:sp>
        <p:nvSpPr>
          <p:cNvPr id="6" name="Titre 6"/>
          <p:cNvSpPr>
            <a:spLocks noGrp="1"/>
          </p:cNvSpPr>
          <p:nvPr>
            <p:ph type="title"/>
          </p:nvPr>
        </p:nvSpPr>
        <p:spPr>
          <a:xfrm>
            <a:off x="1638145" y="353292"/>
            <a:ext cx="9102020" cy="603150"/>
          </a:xfrm>
        </p:spPr>
        <p:txBody>
          <a:bodyPr/>
          <a:lstStyle/>
          <a:p>
            <a:r>
              <a:rPr lang="fr-FR" sz="2000" dirty="0"/>
              <a:t>Validation des choix définitifs</a:t>
            </a:r>
            <a:br>
              <a:rPr lang="fr-FR" sz="2800" dirty="0"/>
            </a:br>
            <a:endParaRPr lang="fr-FR" sz="2800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2"/>
          <a:srcRect t="1944" b="597"/>
          <a:stretch/>
        </p:blipFill>
        <p:spPr>
          <a:xfrm>
            <a:off x="4826227" y="862172"/>
            <a:ext cx="6156000" cy="54352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ZoneTexte 7"/>
          <p:cNvSpPr txBox="1"/>
          <p:nvPr/>
        </p:nvSpPr>
        <p:spPr>
          <a:xfrm flipH="1">
            <a:off x="433633" y="6433334"/>
            <a:ext cx="105485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Service en ligne Orientation – Phase définitive 2022</a:t>
            </a:r>
          </a:p>
        </p:txBody>
      </p:sp>
    </p:spTree>
    <p:extLst>
      <p:ext uri="{BB962C8B-B14F-4D97-AF65-F5344CB8AC3E}">
        <p14:creationId xmlns:p14="http://schemas.microsoft.com/office/powerpoint/2010/main" val="22082381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5574" y="2828041"/>
            <a:ext cx="3238331" cy="1676251"/>
          </a:xfrm>
          <a:prstGeom prst="rect">
            <a:avLst/>
          </a:prstGeom>
          <a:solidFill>
            <a:schemeClr val="bg1"/>
          </a:solidFill>
          <a:ln>
            <a:solidFill>
              <a:srgbClr val="1B13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>
                <a:solidFill>
                  <a:schemeClr val="tx1"/>
                </a:solidFill>
              </a:rPr>
              <a:t>Un courriel avec le récapitulatif des choix définitifs est transmis à chaque représentant légal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/>
          <a:srcRect t="1758" b="664"/>
          <a:stretch/>
        </p:blipFill>
        <p:spPr>
          <a:xfrm>
            <a:off x="4365786" y="754144"/>
            <a:ext cx="6745909" cy="550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itre 6"/>
          <p:cNvSpPr>
            <a:spLocks noGrp="1"/>
          </p:cNvSpPr>
          <p:nvPr>
            <p:ph type="title"/>
          </p:nvPr>
        </p:nvSpPr>
        <p:spPr>
          <a:xfrm>
            <a:off x="1543876" y="291198"/>
            <a:ext cx="9102020" cy="603150"/>
          </a:xfrm>
        </p:spPr>
        <p:txBody>
          <a:bodyPr/>
          <a:lstStyle/>
          <a:p>
            <a:r>
              <a:rPr lang="fr-FR" sz="2000" dirty="0"/>
              <a:t>Validation des choix définitifs</a:t>
            </a:r>
            <a:br>
              <a:rPr lang="fr-FR" sz="2800" dirty="0"/>
            </a:br>
            <a:endParaRPr lang="fr-FR" sz="2800" dirty="0"/>
          </a:p>
        </p:txBody>
      </p:sp>
      <p:sp>
        <p:nvSpPr>
          <p:cNvPr id="6" name="ZoneTexte 5"/>
          <p:cNvSpPr txBox="1"/>
          <p:nvPr/>
        </p:nvSpPr>
        <p:spPr>
          <a:xfrm flipH="1">
            <a:off x="433633" y="6433334"/>
            <a:ext cx="105485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Service en ligne Orientation – Phase définitive 2022</a:t>
            </a:r>
          </a:p>
        </p:txBody>
      </p:sp>
    </p:spTree>
    <p:extLst>
      <p:ext uri="{BB962C8B-B14F-4D97-AF65-F5344CB8AC3E}">
        <p14:creationId xmlns:p14="http://schemas.microsoft.com/office/powerpoint/2010/main" val="36827573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492898"/>
            <a:ext cx="12192000" cy="5514392"/>
          </a:xfrm>
          <a:prstGeom prst="rect">
            <a:avLst/>
          </a:prstGeom>
          <a:solidFill>
            <a:srgbClr val="6A8F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itre 2"/>
          <p:cNvSpPr>
            <a:spLocks noGrp="1"/>
          </p:cNvSpPr>
          <p:nvPr>
            <p:ph type="title"/>
          </p:nvPr>
        </p:nvSpPr>
        <p:spPr>
          <a:xfrm>
            <a:off x="480000" y="844040"/>
            <a:ext cx="11232000" cy="5395200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4. Consultation et réponses aux propositions du conseil de classe </a:t>
            </a:r>
            <a:br>
              <a:rPr lang="fr-FR" dirty="0"/>
            </a:b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 flipH="1">
            <a:off x="433633" y="6433334"/>
            <a:ext cx="105485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Service en ligne Orientation – Phase définitive 2022</a:t>
            </a:r>
          </a:p>
        </p:txBody>
      </p:sp>
    </p:spTree>
    <p:extLst>
      <p:ext uri="{BB962C8B-B14F-4D97-AF65-F5344CB8AC3E}">
        <p14:creationId xmlns:p14="http://schemas.microsoft.com/office/powerpoint/2010/main" val="20741833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1824" y="2545236"/>
            <a:ext cx="3138704" cy="1835557"/>
          </a:xfrm>
          <a:prstGeom prst="rect">
            <a:avLst/>
          </a:prstGeom>
          <a:solidFill>
            <a:schemeClr val="bg1"/>
          </a:solidFill>
          <a:ln>
            <a:solidFill>
              <a:srgbClr val="1B13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>
                <a:solidFill>
                  <a:schemeClr val="tx1"/>
                </a:solidFill>
              </a:rPr>
              <a:t>L’un ou l’autre des représentants légaux peut répondre aux propositions du conseil de classe</a:t>
            </a:r>
            <a:r>
              <a:rPr lang="fr-FR" dirty="0"/>
              <a:t>.</a:t>
            </a:r>
          </a:p>
        </p:txBody>
      </p:sp>
      <p:sp>
        <p:nvSpPr>
          <p:cNvPr id="5" name="Titre 6"/>
          <p:cNvSpPr>
            <a:spLocks noGrp="1"/>
          </p:cNvSpPr>
          <p:nvPr>
            <p:ph type="title"/>
          </p:nvPr>
        </p:nvSpPr>
        <p:spPr>
          <a:xfrm>
            <a:off x="1544990" y="337403"/>
            <a:ext cx="9102020" cy="603150"/>
          </a:xfrm>
        </p:spPr>
        <p:txBody>
          <a:bodyPr/>
          <a:lstStyle/>
          <a:p>
            <a:r>
              <a:rPr lang="fr-FR" sz="2000" dirty="0"/>
              <a:t>Consultation et réponses aux propositions du conseil de classe</a:t>
            </a:r>
            <a:br>
              <a:rPr lang="fr-FR" sz="2800" dirty="0"/>
            </a:br>
            <a:endParaRPr lang="fr-FR" sz="2800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/>
          <a:srcRect l="1182" t="1923" r="1426" b="1784"/>
          <a:stretch/>
        </p:blipFill>
        <p:spPr>
          <a:xfrm>
            <a:off x="3827278" y="923827"/>
            <a:ext cx="7844515" cy="4932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ZoneTexte 5"/>
          <p:cNvSpPr txBox="1"/>
          <p:nvPr/>
        </p:nvSpPr>
        <p:spPr>
          <a:xfrm flipH="1">
            <a:off x="433633" y="6433334"/>
            <a:ext cx="105485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Service en ligne Orientation – Phase définitive 2022</a:t>
            </a:r>
          </a:p>
        </p:txBody>
      </p:sp>
    </p:spTree>
    <p:extLst>
      <p:ext uri="{BB962C8B-B14F-4D97-AF65-F5344CB8AC3E}">
        <p14:creationId xmlns:p14="http://schemas.microsoft.com/office/powerpoint/2010/main" val="486942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197204"/>
            <a:ext cx="12192000" cy="5660796"/>
          </a:xfrm>
          <a:prstGeom prst="rect">
            <a:avLst/>
          </a:prstGeom>
          <a:solidFill>
            <a:srgbClr val="6A8F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Titre 2"/>
          <p:cNvSpPr>
            <a:spLocks noGrp="1"/>
          </p:cNvSpPr>
          <p:nvPr>
            <p:ph type="title"/>
          </p:nvPr>
        </p:nvSpPr>
        <p:spPr>
          <a:xfrm>
            <a:off x="256063" y="2667786"/>
            <a:ext cx="11232000" cy="3450156"/>
          </a:xfrm>
        </p:spPr>
        <p:txBody>
          <a:bodyPr/>
          <a:lstStyle/>
          <a:p>
            <a:r>
              <a:rPr lang="fr-FR" dirty="0"/>
              <a:t>Connexion au service en ligne Orientation dans le portail Scolarité Services</a:t>
            </a:r>
            <a:br>
              <a:rPr lang="fr-FR" dirty="0"/>
            </a:br>
            <a:br>
              <a:rPr lang="fr-FR" dirty="0"/>
            </a:br>
            <a:r>
              <a:rPr lang="fr-FR" sz="2133" dirty="0"/>
              <a:t>compatible avec tous types de supports, tablettes, smartphones, ordinateurs</a:t>
            </a:r>
            <a:r>
              <a:rPr lang="fr-FR" dirty="0"/>
              <a:t> </a:t>
            </a:r>
          </a:p>
        </p:txBody>
      </p:sp>
      <p:sp>
        <p:nvSpPr>
          <p:cNvPr id="4" name="ZoneTexte 3"/>
          <p:cNvSpPr txBox="1"/>
          <p:nvPr/>
        </p:nvSpPr>
        <p:spPr>
          <a:xfrm flipH="1">
            <a:off x="433633" y="6433334"/>
            <a:ext cx="105485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Service en ligne Orientation – Phase définitive 2022</a:t>
            </a:r>
          </a:p>
        </p:txBody>
      </p:sp>
    </p:spTree>
    <p:extLst>
      <p:ext uri="{BB962C8B-B14F-4D97-AF65-F5344CB8AC3E}">
        <p14:creationId xmlns:p14="http://schemas.microsoft.com/office/powerpoint/2010/main" val="2874932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1534450" y="353292"/>
            <a:ext cx="9102020" cy="603150"/>
          </a:xfrm>
        </p:spPr>
        <p:txBody>
          <a:bodyPr/>
          <a:lstStyle/>
          <a:p>
            <a:r>
              <a:rPr lang="fr-FR" sz="2000" dirty="0"/>
              <a:t>Connexion au portail Scolarité services avec mon compte </a:t>
            </a:r>
            <a:r>
              <a:rPr lang="fr-FR" sz="2000" dirty="0" err="1"/>
              <a:t>Educonnect</a:t>
            </a:r>
            <a:br>
              <a:rPr lang="fr-FR" sz="2800" dirty="0"/>
            </a:br>
            <a:endParaRPr lang="fr-FR" sz="280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4" t="3558" r="1333" b="13446"/>
          <a:stretch/>
        </p:blipFill>
        <p:spPr>
          <a:xfrm>
            <a:off x="1338892" y="1092691"/>
            <a:ext cx="9252000" cy="34674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2188375" y="4696414"/>
            <a:ext cx="9500862" cy="1558028"/>
          </a:xfrm>
          <a:prstGeom prst="rect">
            <a:avLst/>
          </a:prstGeom>
          <a:solidFill>
            <a:schemeClr val="bg1"/>
          </a:solidFill>
          <a:ln>
            <a:solidFill>
              <a:srgbClr val="1B13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219170"/>
            <a:endParaRPr lang="fr-FR" b="1" dirty="0">
              <a:solidFill>
                <a:srgbClr val="000000"/>
              </a:solidFill>
            </a:endParaRPr>
          </a:p>
          <a:p>
            <a:pPr defTabSz="1219170"/>
            <a:r>
              <a:rPr lang="fr-FR" b="1" dirty="0">
                <a:solidFill>
                  <a:srgbClr val="000000"/>
                </a:solidFill>
              </a:rPr>
              <a:t>le compte d’un représentant légal </a:t>
            </a:r>
            <a:r>
              <a:rPr lang="fr-FR" dirty="0">
                <a:solidFill>
                  <a:srgbClr val="000000"/>
                </a:solidFill>
              </a:rPr>
              <a:t>permet de saisir les choix définitifs et de répondre aux propositions du conseil de classe ;</a:t>
            </a:r>
          </a:p>
          <a:p>
            <a:pPr defTabSz="1219170"/>
            <a:endParaRPr lang="fr-FR" dirty="0">
              <a:solidFill>
                <a:srgbClr val="000000"/>
              </a:solidFill>
            </a:endParaRPr>
          </a:p>
          <a:p>
            <a:pPr defTabSz="1219170"/>
            <a:r>
              <a:rPr lang="fr-FR" b="1" dirty="0">
                <a:solidFill>
                  <a:srgbClr val="000000"/>
                </a:solidFill>
              </a:rPr>
              <a:t>le compte d’un élève </a:t>
            </a:r>
            <a:r>
              <a:rPr lang="fr-FR" dirty="0">
                <a:solidFill>
                  <a:srgbClr val="000000"/>
                </a:solidFill>
              </a:rPr>
              <a:t>permet uniquement de consulter les saisies effectuées par le représentant légal.</a:t>
            </a:r>
          </a:p>
          <a:p>
            <a:pPr defTabSz="1219170"/>
            <a:endParaRPr lang="fr-FR" sz="2400" dirty="0">
              <a:solidFill>
                <a:srgbClr val="00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 flipH="1">
            <a:off x="433633" y="6433334"/>
            <a:ext cx="105485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Service en ligne Orientation – Phase définitive 2022</a:t>
            </a:r>
          </a:p>
        </p:txBody>
      </p:sp>
    </p:spTree>
    <p:extLst>
      <p:ext uri="{BB962C8B-B14F-4D97-AF65-F5344CB8AC3E}">
        <p14:creationId xmlns:p14="http://schemas.microsoft.com/office/powerpoint/2010/main" val="2666942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oneTexte 15"/>
          <p:cNvSpPr txBox="1"/>
          <p:nvPr/>
        </p:nvSpPr>
        <p:spPr>
          <a:xfrm>
            <a:off x="335361" y="4888230"/>
            <a:ext cx="11521647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defTabSz="1219170"/>
            <a:endParaRPr lang="fr-FR" sz="2400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636" b="-4546"/>
          <a:stretch/>
        </p:blipFill>
        <p:spPr>
          <a:xfrm>
            <a:off x="4581271" y="1296623"/>
            <a:ext cx="7117393" cy="45102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Rectangle 7"/>
          <p:cNvSpPr/>
          <p:nvPr/>
        </p:nvSpPr>
        <p:spPr>
          <a:xfrm>
            <a:off x="165678" y="3114762"/>
            <a:ext cx="4227057" cy="1237304"/>
          </a:xfrm>
          <a:prstGeom prst="rect">
            <a:avLst/>
          </a:prstGeom>
          <a:solidFill>
            <a:schemeClr val="bg1"/>
          </a:solidFill>
          <a:ln>
            <a:solidFill>
              <a:srgbClr val="1B13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>
                <a:solidFill>
                  <a:schemeClr val="tx1"/>
                </a:solidFill>
              </a:rPr>
              <a:t>Accès avec l’identifiant et le mot de passe de mon compte parent transmis par le chef d’établissement</a:t>
            </a:r>
            <a:br>
              <a:rPr lang="fr-FR" sz="1600" b="1" dirty="0">
                <a:solidFill>
                  <a:schemeClr val="tx1"/>
                </a:solidFill>
              </a:rPr>
            </a:b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6" name="Titre 6"/>
          <p:cNvSpPr>
            <a:spLocks noGrp="1"/>
          </p:cNvSpPr>
          <p:nvPr>
            <p:ph type="title"/>
          </p:nvPr>
        </p:nvSpPr>
        <p:spPr>
          <a:xfrm>
            <a:off x="1638145" y="353292"/>
            <a:ext cx="9102020" cy="603150"/>
          </a:xfrm>
        </p:spPr>
        <p:txBody>
          <a:bodyPr/>
          <a:lstStyle/>
          <a:p>
            <a:r>
              <a:rPr lang="fr-FR" sz="2000" dirty="0"/>
              <a:t>Connexion au portail Scolarité services avec mon compte </a:t>
            </a:r>
            <a:r>
              <a:rPr lang="fr-FR" sz="2000" dirty="0" err="1"/>
              <a:t>Educonnect</a:t>
            </a:r>
            <a:br>
              <a:rPr lang="fr-FR" sz="2800" dirty="0"/>
            </a:br>
            <a:endParaRPr lang="fr-FR" sz="2800" dirty="0"/>
          </a:p>
        </p:txBody>
      </p:sp>
      <p:sp>
        <p:nvSpPr>
          <p:cNvPr id="7" name="ZoneTexte 6"/>
          <p:cNvSpPr txBox="1"/>
          <p:nvPr/>
        </p:nvSpPr>
        <p:spPr>
          <a:xfrm flipH="1">
            <a:off x="433633" y="6433334"/>
            <a:ext cx="105485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Service en ligne Orientation – Phase définitive 2022</a:t>
            </a:r>
          </a:p>
        </p:txBody>
      </p:sp>
    </p:spTree>
    <p:extLst>
      <p:ext uri="{BB962C8B-B14F-4D97-AF65-F5344CB8AC3E}">
        <p14:creationId xmlns:p14="http://schemas.microsoft.com/office/powerpoint/2010/main" val="1789712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37"/>
          <a:stretch/>
        </p:blipFill>
        <p:spPr>
          <a:xfrm>
            <a:off x="729892" y="1600141"/>
            <a:ext cx="7524642" cy="41784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6638595" y="3468414"/>
            <a:ext cx="5109865" cy="1420008"/>
          </a:xfrm>
          <a:prstGeom prst="rect">
            <a:avLst/>
          </a:prstGeom>
          <a:solidFill>
            <a:schemeClr val="bg1"/>
          </a:solidFill>
          <a:ln>
            <a:solidFill>
              <a:srgbClr val="1B13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>
                <a:solidFill>
                  <a:schemeClr val="tx1"/>
                </a:solidFill>
              </a:rPr>
              <a:t>Sur la page d’accueil de Scolarité services je clique sur Orientation à partir de la date indiquée par le chef d’établissement</a:t>
            </a:r>
          </a:p>
        </p:txBody>
      </p:sp>
      <p:sp>
        <p:nvSpPr>
          <p:cNvPr id="5" name="Titre 6"/>
          <p:cNvSpPr>
            <a:spLocks noGrp="1"/>
          </p:cNvSpPr>
          <p:nvPr>
            <p:ph type="title"/>
          </p:nvPr>
        </p:nvSpPr>
        <p:spPr>
          <a:xfrm>
            <a:off x="1654033" y="996991"/>
            <a:ext cx="9102020" cy="603150"/>
          </a:xfrm>
        </p:spPr>
        <p:txBody>
          <a:bodyPr/>
          <a:lstStyle/>
          <a:p>
            <a:r>
              <a:rPr lang="fr-FR" sz="1600" dirty="0"/>
              <a:t>Accès au service en ligne Orientation</a:t>
            </a:r>
            <a:br>
              <a:rPr lang="fr-FR" sz="2800" dirty="0"/>
            </a:br>
            <a:endParaRPr lang="fr-FR" sz="2800" dirty="0"/>
          </a:p>
        </p:txBody>
      </p:sp>
      <p:sp>
        <p:nvSpPr>
          <p:cNvPr id="7" name="Titre 6"/>
          <p:cNvSpPr txBox="1">
            <a:spLocks/>
          </p:cNvSpPr>
          <p:nvPr/>
        </p:nvSpPr>
        <p:spPr bwMode="gray">
          <a:xfrm>
            <a:off x="1638145" y="353292"/>
            <a:ext cx="9102020" cy="6031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121917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000" dirty="0"/>
              <a:t>Connexion au portail Scolarité services avec mon compte </a:t>
            </a:r>
            <a:r>
              <a:rPr lang="fr-FR" sz="2000" dirty="0" err="1"/>
              <a:t>Educonnect</a:t>
            </a:r>
            <a:br>
              <a:rPr lang="fr-FR" sz="2800" dirty="0"/>
            </a:br>
            <a:endParaRPr lang="fr-FR" sz="2800" dirty="0"/>
          </a:p>
        </p:txBody>
      </p:sp>
      <p:sp>
        <p:nvSpPr>
          <p:cNvPr id="8" name="ZoneTexte 7"/>
          <p:cNvSpPr txBox="1"/>
          <p:nvPr/>
        </p:nvSpPr>
        <p:spPr>
          <a:xfrm flipH="1">
            <a:off x="433633" y="6433334"/>
            <a:ext cx="105485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Service en ligne Orientation – Phase définitive 2022</a:t>
            </a:r>
          </a:p>
        </p:txBody>
      </p:sp>
    </p:spTree>
    <p:extLst>
      <p:ext uri="{BB962C8B-B14F-4D97-AF65-F5344CB8AC3E}">
        <p14:creationId xmlns:p14="http://schemas.microsoft.com/office/powerpoint/2010/main" val="2358632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343608"/>
            <a:ext cx="12192000" cy="5514392"/>
          </a:xfrm>
          <a:prstGeom prst="rect">
            <a:avLst/>
          </a:prstGeom>
          <a:solidFill>
            <a:srgbClr val="6A8F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itre 2"/>
          <p:cNvSpPr>
            <a:spLocks noGrp="1"/>
          </p:cNvSpPr>
          <p:nvPr>
            <p:ph type="title"/>
          </p:nvPr>
        </p:nvSpPr>
        <p:spPr>
          <a:xfrm>
            <a:off x="479999" y="1343608"/>
            <a:ext cx="11232000" cy="5035592"/>
          </a:xfrm>
        </p:spPr>
        <p:txBody>
          <a:bodyPr/>
          <a:lstStyle/>
          <a:p>
            <a:pPr marL="0" indent="0">
              <a:buNone/>
            </a:pPr>
            <a:r>
              <a:rPr lang="fr-FR" i="1" dirty="0"/>
              <a:t>2. </a:t>
            </a:r>
            <a:r>
              <a:rPr lang="fr-FR" dirty="0"/>
              <a:t>Saisie des choix définitifs</a:t>
            </a:r>
            <a:br>
              <a:rPr lang="fr-FR" dirty="0"/>
            </a:b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 flipH="1">
            <a:off x="433633" y="6433334"/>
            <a:ext cx="105485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Service en ligne Orientation – Phase définitive 2022</a:t>
            </a:r>
          </a:p>
        </p:txBody>
      </p:sp>
    </p:spTree>
    <p:extLst>
      <p:ext uri="{BB962C8B-B14F-4D97-AF65-F5344CB8AC3E}">
        <p14:creationId xmlns:p14="http://schemas.microsoft.com/office/powerpoint/2010/main" val="3645303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94271" y="2677211"/>
            <a:ext cx="3572755" cy="1875711"/>
          </a:xfrm>
          <a:prstGeom prst="rect">
            <a:avLst/>
          </a:prstGeom>
          <a:solidFill>
            <a:schemeClr val="bg1"/>
          </a:solidFill>
          <a:ln>
            <a:solidFill>
              <a:srgbClr val="1B13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>
                <a:solidFill>
                  <a:schemeClr val="tx1"/>
                </a:solidFill>
              </a:rPr>
              <a:t>Un calendrier et une présentation de chaque phase permet de se repérer dans les différentes étapes avant de saisir les choix définitifs</a:t>
            </a:r>
          </a:p>
        </p:txBody>
      </p:sp>
      <p:sp>
        <p:nvSpPr>
          <p:cNvPr id="8" name="Titre 6"/>
          <p:cNvSpPr>
            <a:spLocks noGrp="1"/>
          </p:cNvSpPr>
          <p:nvPr>
            <p:ph type="title"/>
          </p:nvPr>
        </p:nvSpPr>
        <p:spPr>
          <a:xfrm>
            <a:off x="1562729" y="348109"/>
            <a:ext cx="9102020" cy="603150"/>
          </a:xfrm>
        </p:spPr>
        <p:txBody>
          <a:bodyPr/>
          <a:lstStyle/>
          <a:p>
            <a:r>
              <a:rPr lang="fr-FR" sz="2000" dirty="0"/>
              <a:t>Saisie des choix définitifs</a:t>
            </a:r>
            <a:br>
              <a:rPr lang="fr-FR" sz="2800" dirty="0"/>
            </a:br>
            <a:endParaRPr lang="fr-FR" sz="2800" dirty="0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 rotWithShape="1">
          <a:blip r:embed="rId2"/>
          <a:srcRect l="5562" t="4450" r="2912" b="5384"/>
          <a:stretch/>
        </p:blipFill>
        <p:spPr>
          <a:xfrm>
            <a:off x="3954392" y="1093509"/>
            <a:ext cx="7836482" cy="4896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ZoneTexte 10"/>
          <p:cNvSpPr txBox="1"/>
          <p:nvPr/>
        </p:nvSpPr>
        <p:spPr>
          <a:xfrm flipH="1">
            <a:off x="433633" y="6433334"/>
            <a:ext cx="105485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Service en ligne Orientation – Phase définitive 2022</a:t>
            </a:r>
          </a:p>
        </p:txBody>
      </p:sp>
    </p:spTree>
    <p:extLst>
      <p:ext uri="{BB962C8B-B14F-4D97-AF65-F5344CB8AC3E}">
        <p14:creationId xmlns:p14="http://schemas.microsoft.com/office/powerpoint/2010/main" val="2232709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5226" y="2772753"/>
            <a:ext cx="3609763" cy="1812799"/>
          </a:xfrm>
          <a:prstGeom prst="rect">
            <a:avLst/>
          </a:prstGeom>
          <a:solidFill>
            <a:schemeClr val="bg1"/>
          </a:solidFill>
          <a:ln>
            <a:solidFill>
              <a:srgbClr val="1B13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>
                <a:solidFill>
                  <a:schemeClr val="tx1"/>
                </a:solidFill>
              </a:rPr>
              <a:t>Le bouton « + Ajouter un choix définitif» ouvre une pop-up qui permet la sélection d’une voie d’orientation, les choix doivent être validés pour être enregistrés</a:t>
            </a:r>
          </a:p>
        </p:txBody>
      </p:sp>
      <p:sp>
        <p:nvSpPr>
          <p:cNvPr id="4" name="Titre 6"/>
          <p:cNvSpPr>
            <a:spLocks noGrp="1"/>
          </p:cNvSpPr>
          <p:nvPr>
            <p:ph type="title"/>
          </p:nvPr>
        </p:nvSpPr>
        <p:spPr>
          <a:xfrm>
            <a:off x="1638145" y="353292"/>
            <a:ext cx="9102020" cy="603150"/>
          </a:xfrm>
        </p:spPr>
        <p:txBody>
          <a:bodyPr/>
          <a:lstStyle/>
          <a:p>
            <a:r>
              <a:rPr lang="fr-FR" sz="2000" dirty="0"/>
              <a:t>Saisie des choix définitifs</a:t>
            </a:r>
            <a:br>
              <a:rPr lang="fr-FR" sz="2800" dirty="0"/>
            </a:br>
            <a:endParaRPr lang="fr-FR" sz="2800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5948" y="1255203"/>
            <a:ext cx="7605451" cy="432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ZoneTexte 8"/>
          <p:cNvSpPr txBox="1"/>
          <p:nvPr/>
        </p:nvSpPr>
        <p:spPr>
          <a:xfrm flipH="1">
            <a:off x="433633" y="6433334"/>
            <a:ext cx="105485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Service en ligne Orientation – Phase définitive 2022</a:t>
            </a:r>
          </a:p>
        </p:txBody>
      </p:sp>
    </p:spTree>
    <p:extLst>
      <p:ext uri="{BB962C8B-B14F-4D97-AF65-F5344CB8AC3E}">
        <p14:creationId xmlns:p14="http://schemas.microsoft.com/office/powerpoint/2010/main" val="2194868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2135" y="1316736"/>
            <a:ext cx="6632415" cy="39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247285" y="2430745"/>
            <a:ext cx="4532106" cy="2065842"/>
          </a:xfrm>
          <a:prstGeom prst="rect">
            <a:avLst/>
          </a:prstGeom>
          <a:solidFill>
            <a:schemeClr val="bg1"/>
          </a:solidFill>
          <a:ln>
            <a:solidFill>
              <a:srgbClr val="1B13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>
                <a:solidFill>
                  <a:schemeClr val="tx1"/>
                </a:solidFill>
              </a:rPr>
              <a:t>La sélection d’une voie se fait dans l’ordre de préférence.</a:t>
            </a:r>
          </a:p>
          <a:p>
            <a:r>
              <a:rPr lang="fr-FR" b="1" dirty="0">
                <a:solidFill>
                  <a:schemeClr val="tx1"/>
                </a:solidFill>
              </a:rPr>
              <a:t>Il est possible de les modifier jusqu’à la fermeture du service en ligne Orientation à la date indiquée par le chef d’établissement</a:t>
            </a:r>
          </a:p>
        </p:txBody>
      </p:sp>
      <p:sp>
        <p:nvSpPr>
          <p:cNvPr id="5" name="Titre 6"/>
          <p:cNvSpPr>
            <a:spLocks noGrp="1"/>
          </p:cNvSpPr>
          <p:nvPr>
            <p:ph type="title"/>
          </p:nvPr>
        </p:nvSpPr>
        <p:spPr>
          <a:xfrm>
            <a:off x="1638145" y="353292"/>
            <a:ext cx="9102020" cy="603150"/>
          </a:xfrm>
        </p:spPr>
        <p:txBody>
          <a:bodyPr/>
          <a:lstStyle/>
          <a:p>
            <a:r>
              <a:rPr lang="fr-FR" sz="2000" dirty="0"/>
              <a:t>Saisie des choix définitifs</a:t>
            </a:r>
            <a:br>
              <a:rPr lang="fr-FR" sz="2800" dirty="0"/>
            </a:br>
            <a:endParaRPr lang="fr-FR" sz="2800" dirty="0"/>
          </a:p>
        </p:txBody>
      </p:sp>
      <p:sp>
        <p:nvSpPr>
          <p:cNvPr id="7" name="ZoneTexte 6"/>
          <p:cNvSpPr txBox="1"/>
          <p:nvPr/>
        </p:nvSpPr>
        <p:spPr>
          <a:xfrm flipH="1">
            <a:off x="433633" y="6433334"/>
            <a:ext cx="105485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Service en ligne Orientation – Phase définitive 2022</a:t>
            </a:r>
          </a:p>
        </p:txBody>
      </p:sp>
    </p:spTree>
    <p:extLst>
      <p:ext uri="{BB962C8B-B14F-4D97-AF65-F5344CB8AC3E}">
        <p14:creationId xmlns:p14="http://schemas.microsoft.com/office/powerpoint/2010/main" val="3672110534"/>
      </p:ext>
    </p:extLst>
  </p:cSld>
  <p:clrMapOvr>
    <a:masterClrMapping/>
  </p:clrMapOvr>
</p:sld>
</file>

<file path=ppt/theme/theme1.xml><?xml version="1.0" encoding="utf-8"?>
<a:theme xmlns:a="http://schemas.openxmlformats.org/drawingml/2006/main" name="MINISTÈRIEL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Personnalisé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_ministeriel_marianne" id="{5F0B8B09-9A99-4083-B883-79F2388C6E1D}" vid="{F8005780-5DEF-4BE0-805B-EA49FB1EABC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460</Words>
  <Application>Microsoft Office PowerPoint</Application>
  <PresentationFormat>Grand écran</PresentationFormat>
  <Paragraphs>45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6" baseType="lpstr">
      <vt:lpstr>Arial</vt:lpstr>
      <vt:lpstr>MINISTÈRIEL</vt:lpstr>
      <vt:lpstr>Service en ligne Orientation</vt:lpstr>
      <vt:lpstr>Connexion au service en ligne Orientation dans le portail Scolarité Services  compatible avec tous types de supports, tablettes, smartphones, ordinateurs </vt:lpstr>
      <vt:lpstr>Connexion au portail Scolarité services avec mon compte Educonnect </vt:lpstr>
      <vt:lpstr>Connexion au portail Scolarité services avec mon compte Educonnect </vt:lpstr>
      <vt:lpstr>Accès au service en ligne Orientation </vt:lpstr>
      <vt:lpstr>2. Saisie des choix définitifs </vt:lpstr>
      <vt:lpstr>Saisie des choix définitifs </vt:lpstr>
      <vt:lpstr>Saisie des choix définitifs </vt:lpstr>
      <vt:lpstr>Saisie des choix définitifs </vt:lpstr>
      <vt:lpstr>3. Validation des choix</vt:lpstr>
      <vt:lpstr>Validation des choix définitifs </vt:lpstr>
      <vt:lpstr>Validation des choix définitifs </vt:lpstr>
      <vt:lpstr>4. Consultation et réponses aux propositions du conseil de classe  </vt:lpstr>
      <vt:lpstr>Consultation et réponses aux propositions du conseil de classe </vt:lpstr>
    </vt:vector>
  </TitlesOfParts>
  <Company>Ministere de l'Education Nationale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GERALDINE DEMONT</dc:creator>
  <cp:lastModifiedBy>princ</cp:lastModifiedBy>
  <cp:revision>22</cp:revision>
  <dcterms:created xsi:type="dcterms:W3CDTF">2021-11-29T12:40:15Z</dcterms:created>
  <dcterms:modified xsi:type="dcterms:W3CDTF">2022-03-15T10:00:23Z</dcterms:modified>
</cp:coreProperties>
</file>